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8" r:id="rId5"/>
    <p:sldId id="284" r:id="rId6"/>
    <p:sldId id="285" r:id="rId7"/>
    <p:sldId id="286" r:id="rId8"/>
    <p:sldId id="293" r:id="rId9"/>
    <p:sldId id="287" r:id="rId10"/>
    <p:sldId id="288" r:id="rId11"/>
    <p:sldId id="289" r:id="rId12"/>
    <p:sldId id="290" r:id="rId13"/>
    <p:sldId id="291" r:id="rId14"/>
    <p:sldId id="292" r:id="rId15"/>
    <p:sldId id="294" r:id="rId16"/>
    <p:sldId id="295" r:id="rId17"/>
    <p:sldId id="29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D8D5"/>
    <a:srgbClr val="3CCBC8"/>
    <a:srgbClr val="35BDBD"/>
    <a:srgbClr val="86EA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B4BC62-8F7C-BED1-D394-9C2B829EE4B5}" v="1" dt="2025-05-27T18:29:16.445"/>
    <p1510:client id="{4BF42B31-A9C9-BE95-4A44-42C6FA5B9135}" v="2" dt="2025-05-28T13:37:52.538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94" autoAdjust="0"/>
  </p:normalViewPr>
  <p:slideViewPr>
    <p:cSldViewPr snapToGrid="0">
      <p:cViewPr varScale="1">
        <p:scale>
          <a:sx n="106" d="100"/>
          <a:sy n="106" d="100"/>
        </p:scale>
        <p:origin x="792" y="7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tenantanon#8340c984-4d0b-4951-bd34-4bc49c204e23::" providerId="AD" clId="Web-{4BF42B31-A9C9-BE95-4A44-42C6FA5B9135}"/>
    <pc:docChg chg="delSld modSld">
      <pc:chgData name="Guest User" userId="S::urn:spo:tenantanon#8340c984-4d0b-4951-bd34-4bc49c204e23::" providerId="AD" clId="Web-{4BF42B31-A9C9-BE95-4A44-42C6FA5B9135}" dt="2025-05-28T13:37:52.538" v="1"/>
      <pc:docMkLst>
        <pc:docMk/>
      </pc:docMkLst>
      <pc:sldChg chg="del mod modShow">
        <pc:chgData name="Guest User" userId="S::urn:spo:tenantanon#8340c984-4d0b-4951-bd34-4bc49c204e23::" providerId="AD" clId="Web-{4BF42B31-A9C9-BE95-4A44-42C6FA5B9135}" dt="2025-05-28T13:37:52.538" v="1"/>
        <pc:sldMkLst>
          <pc:docMk/>
          <pc:sldMk cId="1627619141" sldId="275"/>
        </pc:sldMkLst>
      </pc:sldChg>
    </pc:docChg>
  </pc:docChgLst>
  <pc:docChgLst>
    <pc:chgData name="Guest User" userId="S::urn:spo:tenantanon#8340c984-4d0b-4951-bd34-4bc49c204e23::" providerId="AD" clId="Web-{12B4BC62-8F7C-BED1-D394-9C2B829EE4B5}"/>
    <pc:docChg chg="modSld">
      <pc:chgData name="Guest User" userId="S::urn:spo:tenantanon#8340c984-4d0b-4951-bd34-4bc49c204e23::" providerId="AD" clId="Web-{12B4BC62-8F7C-BED1-D394-9C2B829EE4B5}" dt="2025-05-27T18:29:16.445" v="0" actId="14100"/>
      <pc:docMkLst>
        <pc:docMk/>
      </pc:docMkLst>
      <pc:sldChg chg="modSp">
        <pc:chgData name="Guest User" userId="S::urn:spo:tenantanon#8340c984-4d0b-4951-bd34-4bc49c204e23::" providerId="AD" clId="Web-{12B4BC62-8F7C-BED1-D394-9C2B829EE4B5}" dt="2025-05-27T18:29:16.445" v="0" actId="14100"/>
        <pc:sldMkLst>
          <pc:docMk/>
          <pc:sldMk cId="4261546900" sldId="258"/>
        </pc:sldMkLst>
        <pc:picChg chg="mod">
          <ac:chgData name="Guest User" userId="S::urn:spo:tenantanon#8340c984-4d0b-4951-bd34-4bc49c204e23::" providerId="AD" clId="Web-{12B4BC62-8F7C-BED1-D394-9C2B829EE4B5}" dt="2025-05-27T18:29:16.445" v="0" actId="14100"/>
          <ac:picMkLst>
            <pc:docMk/>
            <pc:sldMk cId="4261546900" sldId="258"/>
            <ac:picMk id="17" creationId="{2C6833F6-213C-4E57-16CD-73817F25FC7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latin typeface="Aptos" panose="020B0004020202020204" pitchFamily="34" charset="0"/>
              </a:rPr>
              <a:t>Estimated Evaporation Efficiency </a:t>
            </a:r>
          </a:p>
          <a:p>
            <a:pPr>
              <a:defRPr/>
            </a:pPr>
            <a:r>
              <a:rPr lang="en-US" sz="1600" dirty="0">
                <a:latin typeface="Aptos" panose="020B0004020202020204" pitchFamily="34" charset="0"/>
              </a:rPr>
              <a:t>24 h operation</a:t>
            </a:r>
          </a:p>
          <a:p>
            <a:pPr>
              <a:defRPr/>
            </a:pPr>
            <a:endParaRPr lang="en-US" dirty="0"/>
          </a:p>
        </c:rich>
      </c:tx>
      <c:layout>
        <c:manualLayout>
          <c:xMode val="edge"/>
          <c:yMode val="edge"/>
          <c:x val="0.3948880178484962"/>
          <c:y val="1.00380725350604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323714595380245E-2"/>
          <c:y val="0.1955930656725709"/>
          <c:w val="0.87955593128151843"/>
          <c:h val="0.69628787520935453"/>
        </c:manualLayout>
      </c:layout>
      <c:lineChart>
        <c:grouping val="standard"/>
        <c:varyColors val="0"/>
        <c:ser>
          <c:idx val="0"/>
          <c:order val="0"/>
          <c:tx>
            <c:v>Estimated Evaporation Efficiency, %</c:v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5</c:v>
                </c:pt>
              </c:numLit>
            </c:plus>
            <c:minus>
              <c:numLit>
                <c:formatCode>General</c:formatCode>
                <c:ptCount val="1"/>
                <c:pt idx="0">
                  <c:v>5</c:v>
                </c:pt>
              </c:numLit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'[1]Daytime Efficiency '!$D$4:$D$15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'24 h - F '!$M$18:$M$29</c:f>
              <c:numCache>
                <c:formatCode>0</c:formatCode>
                <c:ptCount val="12"/>
                <c:pt idx="0">
                  <c:v>51</c:v>
                </c:pt>
                <c:pt idx="1">
                  <c:v>53</c:v>
                </c:pt>
                <c:pt idx="2">
                  <c:v>59</c:v>
                </c:pt>
                <c:pt idx="3">
                  <c:v>86</c:v>
                </c:pt>
                <c:pt idx="4">
                  <c:v>83</c:v>
                </c:pt>
                <c:pt idx="5">
                  <c:v>90</c:v>
                </c:pt>
                <c:pt idx="6">
                  <c:v>82</c:v>
                </c:pt>
                <c:pt idx="7">
                  <c:v>67</c:v>
                </c:pt>
                <c:pt idx="8">
                  <c:v>67</c:v>
                </c:pt>
                <c:pt idx="9">
                  <c:v>67</c:v>
                </c:pt>
                <c:pt idx="10">
                  <c:v>51</c:v>
                </c:pt>
                <c:pt idx="11">
                  <c:v>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99-4657-9474-F5A9C43C8AA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8483944"/>
        <c:axId val="228420152"/>
      </c:lineChart>
      <c:catAx>
        <c:axId val="228483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420152"/>
        <c:crosses val="autoZero"/>
        <c:auto val="1"/>
        <c:lblAlgn val="ctr"/>
        <c:lblOffset val="100"/>
        <c:noMultiLvlLbl val="0"/>
      </c:catAx>
      <c:valAx>
        <c:axId val="2284201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24 h  Estimated Evaporation Efficiency,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483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5/28/2025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5/28/2025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A74-0919-413E-865C-E0E8D1722ED7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46A-5893-4F80-829A-F37AF8AAC03B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lock.titanhq.com/analyse?url=https%3A%2F%2Fwww.evaporationworks.com%2F&amp;data=eJxszMtKxDAUgOGnSRdCQ-41YMTO0OxE8Q06OQccejnltDWvL-JKcP39_CV1YDrwUFodH1Xr0IY2Fh9aq24YbNQWPTSQHpolPV3fwvuHDq8Xp5XKXVRXpU2-DH7IpveDM72LuX_5k8l1XDYGHeTGBJLOYyaaZKHludkTgnAKv8aNeDzutFbiaf_BhtOE83xH4VTlG-NOJxf8tTN9Hse2C9sLk4XJtVb530SY_B0AAP__RZRGLQ%25%25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linklock.titanhq.com/analyse?url=https%3A%2F%2Fwww.linkedin.com%2Fcompany%2Fevaporation-works&amp;data=eJxUzM9K7DAUgPGnSRcXEvK_N2DEztDsRPENOskBS9uckLYG315GN7r-Pn7R90n2yaRIhfvPqQZlqYvGUsVvYJUTCkzqkv_Xbf7h-mJf34R9vmjBeegdv3Ihw2U0Y5CDGbUctAvD05-N5WkrNQnLSsXE8DxWxIVF3B673UMimsPHVLBOx4y5YV32e-yqX2BdZyCat3qrsONZI_y0078fR9mJGogMRIbWGlvnvECa830gMkTcypQ_iQy_dPrNfwUAAP__sHBNPA%25%25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inklock.titanhq.com/analyse?url=https%3A%2F%2Fwww.evaporationworks.com%2F&amp;data=eJx0ys1KxDAQAOCnSQ9CQzpp8wNG3FZzE8Sbx2wn4LLbTEhT4-OLR0HP37c6jaBxwrUfrBH9GKXq7TqpXopzVNIOMk7YobvrNnc_v59e3wb1MsNojNfiyQir_QLaw6Jnb8bFmmd4_NV4ClsuOCieCyGno96Irnyl7aHbXbjFr5AwFjaK-BkylVAvlBqV6_5zuuIKnS_pPz7cR615Z_LEwDPwrTX-V2TgvwMAAP__eP1KuQ%25%25" TargetMode="External"/><Relationship Id="rId5" Type="http://schemas.openxmlformats.org/officeDocument/2006/relationships/hyperlink" Target="https://linklock.titanhq.com/analyse?url=https%3A%2F%2Fwww.linkedin.com%2Fcompany%2Fevaporation-works&amp;data=eJx0zM1OxCAUQOGnoQsTCIWWn0SM0yo7E-POJcMlsWnLJbRj9e3NuNLFrM-XE50GoaGHSFtrOO2SVNTGXlHJz0lJ28rUQwPurlnd_fB-en1r1csgOmO85k-GW-1Hob0Y9eBNN1rzLB7_MZbDWiq0ipWKwPCyL4gzi7g-NJsLS_oKGVIlHU-foWAN-4T5wDpvV9NUV_E85Vv54j72vWxEnojwRPjjONgy5TnBlK-ACB9xLSF_E-H_HOjv4icAAP__OkxRyA%25%25" TargetMode="Externa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Fast Track Water Disposal</a:t>
            </a:r>
          </a:p>
        </p:txBody>
      </p:sp>
      <p:pic>
        <p:nvPicPr>
          <p:cNvPr id="7" name="Picture 6" descr="A water droplet with text&#10;&#10;AI-generated content may be incorrect.">
            <a:extLst>
              <a:ext uri="{FF2B5EF4-FFF2-40B4-BE49-F238E27FC236}">
                <a16:creationId xmlns:a16="http://schemas.microsoft.com/office/drawing/2014/main" id="{E5584E99-DF65-4F35-129B-B1714494C6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89" y="-376347"/>
            <a:ext cx="7351027" cy="735102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25E9867-A851-16C4-91EA-4A9E973DC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377" y="0"/>
            <a:ext cx="6949440" cy="3143393"/>
          </a:xfrm>
        </p:spPr>
        <p:txBody>
          <a:bodyPr/>
          <a:lstStyle/>
          <a:p>
            <a:r>
              <a:rPr lang="en-US" dirty="0"/>
              <a:t>  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E75776-07CA-DF10-5D19-AA42D9001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8869" y="2054879"/>
            <a:ext cx="3283131" cy="39188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6833F6-213C-4E57-16CD-73817F25F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9759"/>
            <a:ext cx="1627619" cy="424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30226-72AD-A3AF-E6BE-CD2C02D77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A9E97-128B-9B28-15CB-8832AAA7E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596" y="1110436"/>
            <a:ext cx="9371949" cy="6816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ptos" panose="020B0004020202020204" pitchFamily="34" charset="0"/>
              </a:rPr>
              <a:t>Remote HMI Access and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4AEA6-5AED-A5DB-D4C5-31876A598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BDBA5-E042-ACBD-2D21-6DCE7BA9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A43FFA-535C-AE27-1C91-7E2AB3AED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D420DC59-91E0-B1CA-BA87-378EB5ECB89A}"/>
              </a:ext>
            </a:extLst>
          </p:cNvPr>
          <p:cNvSpPr txBox="1">
            <a:spLocks/>
          </p:cNvSpPr>
          <p:nvPr/>
        </p:nvSpPr>
        <p:spPr>
          <a:xfrm>
            <a:off x="1584356" y="6326499"/>
            <a:ext cx="10607645" cy="531501"/>
          </a:xfrm>
          <a:prstGeom prst="rect">
            <a:avLst/>
          </a:prstGeom>
          <a:solidFill>
            <a:srgbClr val="6AD8D5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ndara" panose="020E0502030303020204" pitchFamily="34" charset="0"/>
              </a:rPr>
              <a:t>  Phone: +1-888-501-2026</a:t>
            </a:r>
            <a:r>
              <a:rPr lang="en-US" sz="1400" dirty="0">
                <a:latin typeface="Congenial Black" panose="020F0502020204030204" pitchFamily="2" charset="0"/>
              </a:rPr>
              <a:t>			                                               	</a:t>
            </a:r>
            <a:r>
              <a:rPr lang="en-US" sz="1600" b="1" dirty="0">
                <a:latin typeface="Candara" panose="020E0502030303020204" pitchFamily="34" charset="0"/>
              </a:rPr>
              <a:t>                      Fast Track Water Disposal</a:t>
            </a:r>
          </a:p>
        </p:txBody>
      </p:sp>
      <p:pic>
        <p:nvPicPr>
          <p:cNvPr id="9" name="Picture 8" descr="A water droplet with text&#10;&#10;AI-generated content may be incorrect.">
            <a:extLst>
              <a:ext uri="{FF2B5EF4-FFF2-40B4-BE49-F238E27FC236}">
                <a16:creationId xmlns:a16="http://schemas.microsoft.com/office/drawing/2014/main" id="{D57D71F3-771D-C750-5FA9-FB6A97304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4473"/>
            <a:ext cx="3530851" cy="3331399"/>
          </a:xfrm>
          <a:prstGeom prst="rect">
            <a:avLst/>
          </a:prstGeom>
        </p:spPr>
      </p:pic>
      <p:pic>
        <p:nvPicPr>
          <p:cNvPr id="3" name="Picture 2" descr="A computer screen shot of a machine">
            <a:extLst>
              <a:ext uri="{FF2B5EF4-FFF2-40B4-BE49-F238E27FC236}">
                <a16:creationId xmlns:a16="http://schemas.microsoft.com/office/drawing/2014/main" id="{03E4689A-6002-55E6-26E8-0C24DB88C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534" y="1829524"/>
            <a:ext cx="8470932" cy="421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F8095-1C82-E5AD-07CD-5EDA1C3D0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F4BC8-D40D-60EE-CE49-585070BD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82" y="1255291"/>
            <a:ext cx="10607644" cy="681663"/>
          </a:xfrm>
        </p:spPr>
        <p:txBody>
          <a:bodyPr>
            <a:noAutofit/>
          </a:bodyPr>
          <a:lstStyle/>
          <a:p>
            <a:pPr algn="ctr"/>
            <a:r>
              <a:rPr lang="en-US" sz="3000" dirty="0">
                <a:latin typeface="Aptos" panose="020B0004020202020204" pitchFamily="34" charset="0"/>
              </a:rPr>
              <a:t>EPA National Ambient Air Quality Standards PM2.5 and PM10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04BF1-4060-8105-6C5A-C1743D166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56F81-3ACE-C7D5-697E-338C5EF49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73D4F-D598-D3B0-1BA6-E3881F361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B057556-A85D-0164-46DD-48CAD96948E7}"/>
              </a:ext>
            </a:extLst>
          </p:cNvPr>
          <p:cNvSpPr txBox="1">
            <a:spLocks/>
          </p:cNvSpPr>
          <p:nvPr/>
        </p:nvSpPr>
        <p:spPr>
          <a:xfrm>
            <a:off x="1584356" y="6326499"/>
            <a:ext cx="10607645" cy="531501"/>
          </a:xfrm>
          <a:prstGeom prst="rect">
            <a:avLst/>
          </a:prstGeom>
          <a:solidFill>
            <a:srgbClr val="6AD8D5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ndara" panose="020E0502030303020204" pitchFamily="34" charset="0"/>
              </a:rPr>
              <a:t>  Phone: +1-888-501-2026</a:t>
            </a:r>
            <a:r>
              <a:rPr lang="en-US" sz="1400" dirty="0">
                <a:latin typeface="Congenial Black" panose="020F0502020204030204" pitchFamily="2" charset="0"/>
              </a:rPr>
              <a:t>			                                               	</a:t>
            </a:r>
            <a:r>
              <a:rPr lang="en-US" sz="1600" b="1" dirty="0">
                <a:latin typeface="Candara" panose="020E0502030303020204" pitchFamily="34" charset="0"/>
              </a:rPr>
              <a:t>                      Fast Track Water Disposal</a:t>
            </a:r>
          </a:p>
        </p:txBody>
      </p:sp>
      <p:pic>
        <p:nvPicPr>
          <p:cNvPr id="9" name="Picture 8" descr="A water droplet with text&#10;&#10;AI-generated content may be incorrect.">
            <a:extLst>
              <a:ext uri="{FF2B5EF4-FFF2-40B4-BE49-F238E27FC236}">
                <a16:creationId xmlns:a16="http://schemas.microsoft.com/office/drawing/2014/main" id="{410ACABE-76A7-C823-B1EB-56CA3B31DD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4473"/>
            <a:ext cx="3530851" cy="3331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DDB199-AD47-354A-D6BD-112AF137B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674" y="2104243"/>
            <a:ext cx="4650052" cy="37681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028A3D-ADD1-05CD-9BF5-11352506AB09}"/>
                  </a:ext>
                </a:extLst>
              </p:cNvPr>
              <p:cNvSpPr txBox="1"/>
              <p:nvPr/>
            </p:nvSpPr>
            <p:spPr>
              <a:xfrm>
                <a:off x="482097" y="2086770"/>
                <a:ext cx="6097508" cy="3785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ptos" panose="020B0004020202020204" pitchFamily="34" charset="0"/>
                  </a:rPr>
                  <a:t>7-month Study Conducted by 3</a:t>
                </a:r>
                <a:r>
                  <a:rPr lang="en-US" sz="1600" baseline="30000" dirty="0">
                    <a:latin typeface="Aptos" panose="020B0004020202020204" pitchFamily="34" charset="0"/>
                  </a:rPr>
                  <a:t>rd</a:t>
                </a:r>
                <a:r>
                  <a:rPr lang="en-US" sz="1600" dirty="0">
                    <a:latin typeface="Aptos" panose="020B0004020202020204" pitchFamily="34" charset="0"/>
                  </a:rPr>
                  <a:t> Party Consultant (WSP)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Aptos" panose="020B00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ptos" panose="020B0004020202020204" pitchFamily="34" charset="0"/>
                  </a:rPr>
                  <a:t>EPA Recommended AERMOD Modeling using weather data from the Zephyr Hills Airport (2 miles)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Aptos" panose="020B00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ptos" panose="020B0004020202020204" pitchFamily="34" charset="0"/>
                  </a:rPr>
                  <a:t>7 PurpleAir Laser Particle Counters placed 50M from center of test pond.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Aptos" panose="020B00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ptos" panose="020B0004020202020204" pitchFamily="34" charset="0"/>
                  </a:rPr>
                  <a:t>Multiple process flow rates and motor speeds evaluated.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Aptos" panose="020B00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ptos" panose="020B0004020202020204" pitchFamily="34" charset="0"/>
                  </a:rPr>
                  <a:t>EPA 24-hour maximum average for PM2.5 is 35 ug/m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600" b="0" dirty="0">
                  <a:latin typeface="Aptos" panose="020B00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ptos" panose="020B0004020202020204" pitchFamily="34" charset="0"/>
                  </a:rPr>
                  <a:t>Results were 1.6 to 5.4 ug/m3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Aptos" panose="020B00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ptos" panose="020B0004020202020204" pitchFamily="34" charset="0"/>
                  </a:rPr>
                  <a:t>EPA 24-hour maximum average for PM10 is 150 ug/m3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ptos" panose="020B0004020202020204" pitchFamily="34" charset="0"/>
                  </a:rPr>
                  <a:t>Results were 1.9 to 7.9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028A3D-ADD1-05CD-9BF5-11352506A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97" y="2086770"/>
                <a:ext cx="6097508" cy="3785652"/>
              </a:xfrm>
              <a:prstGeom prst="rect">
                <a:avLst/>
              </a:prstGeom>
              <a:blipFill>
                <a:blip r:embed="rId4"/>
                <a:stretch>
                  <a:fillRect l="-400" t="-483" r="-500" b="-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64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5106F-5F6C-7371-2E2C-1C1F60977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61919-43EE-167D-F1DD-1CA3F5D49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596" y="1110436"/>
            <a:ext cx="9371949" cy="6816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ptos" panose="020B0004020202020204" pitchFamily="34" charset="0"/>
              </a:rPr>
              <a:t>O&amp;G Produced 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2A1BC-BEE6-6F7C-90CB-7928C0514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5839B-7B88-86C2-8030-B731BAC0A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13AE-7464-6D88-C9E8-805D434A4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1D0CB1B-2910-BA07-94EB-D3A1779CCA19}"/>
              </a:ext>
            </a:extLst>
          </p:cNvPr>
          <p:cNvSpPr txBox="1">
            <a:spLocks/>
          </p:cNvSpPr>
          <p:nvPr/>
        </p:nvSpPr>
        <p:spPr>
          <a:xfrm>
            <a:off x="1584356" y="6326499"/>
            <a:ext cx="10607645" cy="531501"/>
          </a:xfrm>
          <a:prstGeom prst="rect">
            <a:avLst/>
          </a:prstGeom>
          <a:solidFill>
            <a:srgbClr val="6AD8D5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ndara" panose="020E0502030303020204" pitchFamily="34" charset="0"/>
              </a:rPr>
              <a:t>  Phone: +1-888-501-2026</a:t>
            </a:r>
            <a:r>
              <a:rPr lang="en-US" sz="1400" dirty="0">
                <a:latin typeface="Congenial Black" panose="020F0502020204030204" pitchFamily="2" charset="0"/>
              </a:rPr>
              <a:t>			                                               	</a:t>
            </a:r>
            <a:r>
              <a:rPr lang="en-US" sz="1600" b="1" dirty="0">
                <a:latin typeface="Candara" panose="020E0502030303020204" pitchFamily="34" charset="0"/>
              </a:rPr>
              <a:t>                      Fast Track Water Disposal</a:t>
            </a:r>
          </a:p>
        </p:txBody>
      </p:sp>
      <p:pic>
        <p:nvPicPr>
          <p:cNvPr id="9" name="Picture 8" descr="A water droplet with text&#10;&#10;AI-generated content may be incorrect.">
            <a:extLst>
              <a:ext uri="{FF2B5EF4-FFF2-40B4-BE49-F238E27FC236}">
                <a16:creationId xmlns:a16="http://schemas.microsoft.com/office/drawing/2014/main" id="{B0C0B504-AF2D-EE43-87E8-EA84EEF84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4473"/>
            <a:ext cx="3530851" cy="3331399"/>
          </a:xfrm>
          <a:prstGeom prst="rect">
            <a:avLst/>
          </a:prstGeom>
        </p:spPr>
      </p:pic>
      <p:pic>
        <p:nvPicPr>
          <p:cNvPr id="3" name="Picture 2" descr="A picture containing outdoor, sky, water, beach&#10;&#10;Description automatically generated">
            <a:extLst>
              <a:ext uri="{FF2B5EF4-FFF2-40B4-BE49-F238E27FC236}">
                <a16:creationId xmlns:a16="http://schemas.microsoft.com/office/drawing/2014/main" id="{6F450370-6068-73FA-88D6-C0F667D498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7" b="14481"/>
          <a:stretch/>
        </p:blipFill>
        <p:spPr bwMode="auto">
          <a:xfrm>
            <a:off x="2112478" y="1869394"/>
            <a:ext cx="7967043" cy="213699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E66CBB-D3AA-236B-0C26-76214B792807}"/>
              </a:ext>
            </a:extLst>
          </p:cNvPr>
          <p:cNvSpPr txBox="1"/>
          <p:nvPr/>
        </p:nvSpPr>
        <p:spPr>
          <a:xfrm>
            <a:off x="2118511" y="4112206"/>
            <a:ext cx="8435773" cy="234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Aptos" panose="020B0004020202020204" pitchFamily="34" charset="0"/>
              </a:rPr>
              <a:t>The challenge </a:t>
            </a:r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– Rapid produced water accumulation and overflow events</a:t>
            </a:r>
          </a:p>
          <a:p>
            <a:pPr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Aptos" panose="020B0004020202020204" pitchFamily="34" charset="0"/>
              </a:rPr>
              <a:t>Solution </a:t>
            </a:r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- Three Varimax V-40 units</a:t>
            </a:r>
          </a:p>
          <a:p>
            <a:pPr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Aptos" panose="020B0004020202020204" pitchFamily="34" charset="0"/>
              </a:rPr>
              <a:t>Evaporation</a:t>
            </a:r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 – Over 1,547 BPD</a:t>
            </a:r>
          </a:p>
          <a:p>
            <a:pPr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Aptos" panose="020B0004020202020204" pitchFamily="34" charset="0"/>
              </a:rPr>
              <a:t>Benefits</a:t>
            </a: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- </a:t>
            </a:r>
          </a:p>
          <a:p>
            <a:pPr lvl="1"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Maximum overspray control capability</a:t>
            </a:r>
          </a:p>
          <a:p>
            <a:pPr lvl="1"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Environmental compliance </a:t>
            </a:r>
          </a:p>
          <a:p>
            <a:pPr lvl="1"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Evaporation efficiency exceeding 60%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86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77602-099F-47A0-8975-42B50FCBF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EDE92-95BB-18A8-8CB2-2E4E1C58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596" y="1110436"/>
            <a:ext cx="9371949" cy="6816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ptos" panose="020B0004020202020204" pitchFamily="34" charset="0"/>
              </a:rPr>
              <a:t>Mining Process 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59CAD-DCD9-DC5B-376E-C572620F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8D41C-A4F0-C5BE-E319-16F4A50C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EACC0-5ECB-9F9A-89B9-5562BEC2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1E6F6FD1-8C02-BACF-2BA4-DF02FA673B23}"/>
              </a:ext>
            </a:extLst>
          </p:cNvPr>
          <p:cNvSpPr txBox="1">
            <a:spLocks/>
          </p:cNvSpPr>
          <p:nvPr/>
        </p:nvSpPr>
        <p:spPr>
          <a:xfrm>
            <a:off x="1584356" y="6326499"/>
            <a:ext cx="10607645" cy="531501"/>
          </a:xfrm>
          <a:prstGeom prst="rect">
            <a:avLst/>
          </a:prstGeom>
          <a:solidFill>
            <a:srgbClr val="6AD8D5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ndara" panose="020E0502030303020204" pitchFamily="34" charset="0"/>
              </a:rPr>
              <a:t>  Phone: +1-888-501-2026</a:t>
            </a:r>
            <a:r>
              <a:rPr lang="en-US" sz="1400" dirty="0">
                <a:latin typeface="Congenial Black" panose="020F0502020204030204" pitchFamily="2" charset="0"/>
              </a:rPr>
              <a:t>			                                               	</a:t>
            </a:r>
            <a:r>
              <a:rPr lang="en-US" sz="1600" b="1" dirty="0">
                <a:latin typeface="Candara" panose="020E0502030303020204" pitchFamily="34" charset="0"/>
              </a:rPr>
              <a:t>                      Fast Track Water Disposal</a:t>
            </a:r>
          </a:p>
        </p:txBody>
      </p:sp>
      <p:pic>
        <p:nvPicPr>
          <p:cNvPr id="9" name="Picture 8" descr="A water droplet with text&#10;&#10;AI-generated content may be incorrect.">
            <a:extLst>
              <a:ext uri="{FF2B5EF4-FFF2-40B4-BE49-F238E27FC236}">
                <a16:creationId xmlns:a16="http://schemas.microsoft.com/office/drawing/2014/main" id="{D72AABD9-86A2-6D87-E5FA-0FF91936D1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4473"/>
            <a:ext cx="3530851" cy="3331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7B43F0-C311-2DA2-E452-59F8587D7887}"/>
              </a:ext>
            </a:extLst>
          </p:cNvPr>
          <p:cNvSpPr txBox="1"/>
          <p:nvPr/>
        </p:nvSpPr>
        <p:spPr>
          <a:xfrm>
            <a:off x="2082297" y="4184634"/>
            <a:ext cx="8435773" cy="2209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ptos" panose="020B0004020202020204" pitchFamily="34" charset="0"/>
              </a:rPr>
              <a:t>The challenge </a:t>
            </a:r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– Need to reduce volumes to maintain regulatory compliance.</a:t>
            </a:r>
          </a:p>
          <a:p>
            <a:pPr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ptos" panose="020B0004020202020204" pitchFamily="34" charset="0"/>
              </a:rPr>
              <a:t>Solution</a:t>
            </a:r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- Twenty-Five Varimax V-40 units </a:t>
            </a:r>
          </a:p>
          <a:p>
            <a:pPr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ptos" panose="020B0004020202020204" pitchFamily="34" charset="0"/>
              </a:rPr>
              <a:t>Evaporation</a:t>
            </a:r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 – Over 20,000 BPD (&gt;845K GPD)   Throughput – 900 GPM, ~1.3M GPD</a:t>
            </a:r>
          </a:p>
          <a:p>
            <a:pPr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ptos" panose="020B0004020202020204" pitchFamily="34" charset="0"/>
              </a:rPr>
              <a:t>Benefits</a:t>
            </a:r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- </a:t>
            </a:r>
          </a:p>
          <a:p>
            <a:pPr lvl="1"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Reliable processing of &gt;250K TDS</a:t>
            </a:r>
          </a:p>
          <a:p>
            <a:pPr lvl="1"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Reliable processing of &lt;2.5 pH water</a:t>
            </a:r>
          </a:p>
          <a:p>
            <a:pPr lvl="1" indent="-22860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Evaporation efficiency exceeding 75%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3C74B9-8E1A-02A6-E7F5-6ACD2C500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283" y="1800903"/>
            <a:ext cx="7636574" cy="22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1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55726A-C9F1-937D-1705-616DFE383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30C3F-B72C-C682-48A8-87E8AAF21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D4815D-36A5-B628-780E-CD33E2A76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8B0914C-51A8-68E4-5768-92B9B792F32C}"/>
              </a:ext>
            </a:extLst>
          </p:cNvPr>
          <p:cNvSpPr txBox="1">
            <a:spLocks/>
          </p:cNvSpPr>
          <p:nvPr/>
        </p:nvSpPr>
        <p:spPr>
          <a:xfrm>
            <a:off x="1584356" y="6326499"/>
            <a:ext cx="10607645" cy="531501"/>
          </a:xfrm>
          <a:prstGeom prst="rect">
            <a:avLst/>
          </a:prstGeom>
          <a:solidFill>
            <a:srgbClr val="6AD8D5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ndara" panose="020E0502030303020204" pitchFamily="34" charset="0"/>
              </a:rPr>
              <a:t>  Phone: +1-888-501-2026</a:t>
            </a:r>
            <a:r>
              <a:rPr lang="en-US" sz="1400" dirty="0">
                <a:latin typeface="Congenial Black" panose="020F0502020204030204" pitchFamily="2" charset="0"/>
              </a:rPr>
              <a:t>			                                               	</a:t>
            </a:r>
            <a:r>
              <a:rPr lang="en-US" sz="1600" b="1" dirty="0">
                <a:latin typeface="Candara" panose="020E0502030303020204" pitchFamily="34" charset="0"/>
              </a:rPr>
              <a:t>                      Fast Track Water Disposal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F10D4B-2497-A91F-9B1C-CBC759C73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9" y="945178"/>
            <a:ext cx="1782948" cy="4459838"/>
          </a:xfrm>
          <a:prstGeom prst="rect">
            <a:avLst/>
          </a:prstGeom>
        </p:spPr>
      </p:pic>
      <p:pic>
        <p:nvPicPr>
          <p:cNvPr id="7" name="Picture 6" descr="A water droplet with text&#10;&#10;AI-generated content may be incorrect.">
            <a:extLst>
              <a:ext uri="{FF2B5EF4-FFF2-40B4-BE49-F238E27FC236}">
                <a16:creationId xmlns:a16="http://schemas.microsoft.com/office/drawing/2014/main" id="{302F5A84-E4F9-BDB6-69A3-D7D2D0406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53" y="-1946011"/>
            <a:ext cx="7351027" cy="735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EA8775-5CE0-CBB8-25B9-1EF7719EA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125" y="982996"/>
            <a:ext cx="3722456" cy="44432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B2C394-7541-C7F6-F113-EA4D3FA8A43F}"/>
              </a:ext>
            </a:extLst>
          </p:cNvPr>
          <p:cNvSpPr txBox="1"/>
          <p:nvPr/>
        </p:nvSpPr>
        <p:spPr>
          <a:xfrm>
            <a:off x="1851367" y="3204622"/>
            <a:ext cx="6732154" cy="28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buNone/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4F88D47-9E80-C0C3-1409-07B3BB96D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62483"/>
              </p:ext>
            </p:extLst>
          </p:nvPr>
        </p:nvGraphicFramePr>
        <p:xfrm>
          <a:off x="1861449" y="3446676"/>
          <a:ext cx="6797675" cy="195834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711575">
                  <a:extLst>
                    <a:ext uri="{9D8B030D-6E8A-4147-A177-3AD203B41FA5}">
                      <a16:colId xmlns:a16="http://schemas.microsoft.com/office/drawing/2014/main" val="1380383917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681933650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168777385"/>
                    </a:ext>
                  </a:extLst>
                </a:gridCol>
              </a:tblGrid>
              <a:tr h="195834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Robin Leiby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Director of Marketing &amp; Business Development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📱 +1 (813) 453-6415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🏢 +1 (813) 223-9000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🔗  </a:t>
                      </a:r>
                      <a:r>
                        <a:rPr lang="en-US" sz="1400" u="sng" kern="100" dirty="0">
                          <a:effectLst/>
                          <a:hlinkClick r:id="rId5"/>
                        </a:rPr>
                        <a:t>Linkedin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🌐  </a:t>
                      </a:r>
                      <a:r>
                        <a:rPr lang="en-US" sz="1400" u="sng" kern="100" dirty="0">
                          <a:effectLst/>
                          <a:hlinkClick r:id="rId6"/>
                        </a:rPr>
                        <a:t>www.evaporationworks.com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Ed Butler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Project Development Manager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📱 +1 (281) 384-7955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🏢 +1 (813) 223-9000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🔗  </a:t>
                      </a:r>
                      <a:r>
                        <a:rPr lang="en-US" sz="1400" u="sng" kern="100" dirty="0">
                          <a:effectLst/>
                          <a:hlinkClick r:id="rId7"/>
                        </a:rPr>
                        <a:t>Linkedin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🌐  </a:t>
                      </a:r>
                      <a:r>
                        <a:rPr lang="en-US" sz="1400" u="sng" kern="100" dirty="0">
                          <a:effectLst/>
                          <a:hlinkClick r:id="rId8"/>
                        </a:rPr>
                        <a:t>www.evaporationworks.com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2174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912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29DA5-CD82-777D-815C-6E7E8051F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6163C-C8E9-4137-3049-9401E2A1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5" y="1245119"/>
            <a:ext cx="9371949" cy="681663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Aptos" panose="020B0004020202020204" pitchFamily="34" charset="0"/>
              </a:rPr>
              <a:t>Varimax V- 40 Evaporation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1501A-3EF5-6ABC-9C04-249612FE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D5774-3CF0-AEB6-B0A9-2B30C3ED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2A02B-4D1F-F191-067D-89C456F97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22A6E5-1D1B-FB7C-8649-7FC75270E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64" r="23939" b="4213"/>
          <a:stretch/>
        </p:blipFill>
        <p:spPr>
          <a:xfrm>
            <a:off x="1637716" y="1974345"/>
            <a:ext cx="2309595" cy="20827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8BB0F0-201A-2354-3EDD-B723E369A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735" y="945980"/>
            <a:ext cx="4250071" cy="3995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63DFDE-6E8A-2C71-D322-17C97078C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941" y="4223775"/>
            <a:ext cx="5670118" cy="1951273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9B4CFA7-EB9B-1EAA-4D85-156897E2805A}"/>
              </a:ext>
            </a:extLst>
          </p:cNvPr>
          <p:cNvSpPr txBox="1">
            <a:spLocks/>
          </p:cNvSpPr>
          <p:nvPr/>
        </p:nvSpPr>
        <p:spPr>
          <a:xfrm>
            <a:off x="1584356" y="6326499"/>
            <a:ext cx="10607645" cy="531501"/>
          </a:xfrm>
          <a:prstGeom prst="rect">
            <a:avLst/>
          </a:prstGeom>
          <a:solidFill>
            <a:srgbClr val="6AD8D5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ndara" panose="020E0502030303020204" pitchFamily="34" charset="0"/>
              </a:rPr>
              <a:t>  Phone: 1+-888-501-2026</a:t>
            </a:r>
            <a:r>
              <a:rPr lang="en-US" sz="1400" dirty="0">
                <a:latin typeface="Congenial Black" panose="020F0502020204030204" pitchFamily="2" charset="0"/>
              </a:rPr>
              <a:t>			                                               	</a:t>
            </a:r>
            <a:r>
              <a:rPr lang="en-US" sz="1600" b="1" dirty="0">
                <a:latin typeface="Candara" panose="020E0502030303020204" pitchFamily="34" charset="0"/>
              </a:rPr>
              <a:t>                      Fast Track Water Disposal</a:t>
            </a:r>
          </a:p>
        </p:txBody>
      </p:sp>
      <p:pic>
        <p:nvPicPr>
          <p:cNvPr id="13" name="Picture 12" descr="A water droplet with text&#10;&#10;AI-generated content may be incorrect.">
            <a:extLst>
              <a:ext uri="{FF2B5EF4-FFF2-40B4-BE49-F238E27FC236}">
                <a16:creationId xmlns:a16="http://schemas.microsoft.com/office/drawing/2014/main" id="{E83A6E54-CA50-5F29-A8AA-FE51AE0879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6675"/>
            <a:ext cx="3530851" cy="353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7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85CD7-D955-6A45-BF1A-CF1515995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7D36-1E0D-3200-DD79-B6D4859A4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596" y="1110436"/>
            <a:ext cx="9371949" cy="6816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ptos" panose="020B0004020202020204" pitchFamily="34" charset="0"/>
              </a:rPr>
              <a:t>Portable Scalable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F4BD5-FF92-1458-FF62-8BFEF8D10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710BA-5DB0-6529-1A49-1C6EF4F32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F9A30-887C-955B-2F81-D6DFD8C84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041A7803-B93F-259C-9889-2779233D619F}"/>
              </a:ext>
            </a:extLst>
          </p:cNvPr>
          <p:cNvSpPr txBox="1">
            <a:spLocks/>
          </p:cNvSpPr>
          <p:nvPr/>
        </p:nvSpPr>
        <p:spPr>
          <a:xfrm>
            <a:off x="1584356" y="6326499"/>
            <a:ext cx="10607645" cy="531501"/>
          </a:xfrm>
          <a:prstGeom prst="rect">
            <a:avLst/>
          </a:prstGeom>
          <a:solidFill>
            <a:srgbClr val="6AD8D5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ndara" panose="020E0502030303020204" pitchFamily="34" charset="0"/>
              </a:rPr>
              <a:t>  Phone: +1-888-501-2026</a:t>
            </a:r>
            <a:r>
              <a:rPr lang="en-US" sz="1400" dirty="0">
                <a:latin typeface="Congenial Black" panose="020F0502020204030204" pitchFamily="2" charset="0"/>
              </a:rPr>
              <a:t>			                                               	</a:t>
            </a:r>
            <a:r>
              <a:rPr lang="en-US" sz="1600" b="1" dirty="0">
                <a:latin typeface="Candara" panose="020E0502030303020204" pitchFamily="34" charset="0"/>
              </a:rPr>
              <a:t>                      Fast Track Water Disposal</a:t>
            </a:r>
          </a:p>
        </p:txBody>
      </p:sp>
      <p:pic>
        <p:nvPicPr>
          <p:cNvPr id="9" name="Picture 8" descr="A water droplet with text&#10;&#10;AI-generated content may be incorrect.">
            <a:extLst>
              <a:ext uri="{FF2B5EF4-FFF2-40B4-BE49-F238E27FC236}">
                <a16:creationId xmlns:a16="http://schemas.microsoft.com/office/drawing/2014/main" id="{5291C393-FD28-43C5-2F19-2085DDB865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4473"/>
            <a:ext cx="3530851" cy="3331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607675-5A8C-4C80-4C0B-08B6DC2C1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34" y="2122975"/>
            <a:ext cx="5632377" cy="3321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D0B1F4-8A49-F999-9B06-6441CCAD4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820" y="2029430"/>
            <a:ext cx="3207144" cy="39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4D338-4481-A4EA-38BB-363C7A0BC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F759E-08B7-2180-594A-26A20E7A9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596" y="1110436"/>
            <a:ext cx="9371949" cy="6816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ptos" panose="020B0004020202020204" pitchFamily="34" charset="0"/>
              </a:rPr>
              <a:t>E3’s Superior Evaporation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67CF2-EBB1-B8B2-003D-1CE1C9F81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150FE-131E-5A07-6241-08073D469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54315-8B45-8672-6EB0-3A74A2164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C81F3A1-D124-6AD2-AFBD-53E9C75E50C7}"/>
              </a:ext>
            </a:extLst>
          </p:cNvPr>
          <p:cNvSpPr txBox="1">
            <a:spLocks/>
          </p:cNvSpPr>
          <p:nvPr/>
        </p:nvSpPr>
        <p:spPr>
          <a:xfrm>
            <a:off x="1584356" y="6326499"/>
            <a:ext cx="10607645" cy="531501"/>
          </a:xfrm>
          <a:prstGeom prst="rect">
            <a:avLst/>
          </a:prstGeom>
          <a:solidFill>
            <a:srgbClr val="6AD8D5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ndara" panose="020E0502030303020204" pitchFamily="34" charset="0"/>
              </a:rPr>
              <a:t>  Phone: +1-888-501-2026</a:t>
            </a:r>
            <a:r>
              <a:rPr lang="en-US" sz="1400" dirty="0">
                <a:latin typeface="Congenial Black" panose="020F0502020204030204" pitchFamily="2" charset="0"/>
              </a:rPr>
              <a:t>			                                               	</a:t>
            </a:r>
            <a:r>
              <a:rPr lang="en-US" sz="1600" b="1" dirty="0">
                <a:latin typeface="Candara" panose="020E0502030303020204" pitchFamily="34" charset="0"/>
              </a:rPr>
              <a:t>                      Fast Track Water Disposal</a:t>
            </a:r>
          </a:p>
        </p:txBody>
      </p:sp>
      <p:pic>
        <p:nvPicPr>
          <p:cNvPr id="9" name="Picture 8" descr="A water droplet with text&#10;&#10;AI-generated content may be incorrect.">
            <a:extLst>
              <a:ext uri="{FF2B5EF4-FFF2-40B4-BE49-F238E27FC236}">
                <a16:creationId xmlns:a16="http://schemas.microsoft.com/office/drawing/2014/main" id="{64B54453-E630-089C-182A-3F6E9A2DE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4473"/>
            <a:ext cx="3530851" cy="3331399"/>
          </a:xfrm>
          <a:prstGeom prst="rect">
            <a:avLst/>
          </a:prstGeom>
        </p:spPr>
      </p:pic>
      <p:pic>
        <p:nvPicPr>
          <p:cNvPr id="3" name="Picture 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1373DD0-AE21-AE0D-64CA-CC13085099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15" t="28578" r="11983" b="19308"/>
          <a:stretch/>
        </p:blipFill>
        <p:spPr>
          <a:xfrm>
            <a:off x="786252" y="1995417"/>
            <a:ext cx="3684328" cy="31925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A1CEC3-680F-62AB-588F-FB5CC30A6DC3}"/>
              </a:ext>
            </a:extLst>
          </p:cNvPr>
          <p:cNvSpPr txBox="1"/>
          <p:nvPr/>
        </p:nvSpPr>
        <p:spPr>
          <a:xfrm>
            <a:off x="4949026" y="2095000"/>
            <a:ext cx="6097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Rotary atomization for mechanical evaporation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O</a:t>
            </a: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verspray control in real-time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Weather control interface for the highest efficiency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spc="55" dirty="0">
              <a:solidFill>
                <a:schemeClr val="tx1"/>
              </a:solidFill>
              <a:latin typeface="Aptos" panose="020B0004020202020204" pitchFamily="34" charset="0"/>
              <a:ea typeface="Microsoft Sans Serif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55" dirty="0">
                <a:solidFill>
                  <a:schemeClr val="tx1"/>
                </a:solidFill>
                <a:latin typeface="Aptos" panose="020B0004020202020204" pitchFamily="34" charset="0"/>
                <a:ea typeface="Microsoft Sans Serif" panose="020B0604020202020204" pitchFamily="34" charset="0"/>
              </a:rPr>
              <a:t>Highest evaporation efficiency-energy cost ratio on the market</a:t>
            </a:r>
            <a:endParaRPr lang="en-US" sz="20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EE3F6D-0C6B-E9D0-3A10-B04B94338996}"/>
              </a:ext>
            </a:extLst>
          </p:cNvPr>
          <p:cNvSpPr txBox="1"/>
          <p:nvPr/>
        </p:nvSpPr>
        <p:spPr>
          <a:xfrm>
            <a:off x="1866560" y="5110321"/>
            <a:ext cx="8686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Aptos" panose="020B0004020202020204" pitchFamily="34" charset="0"/>
              </a:rPr>
              <a:t>Varimax V-40 Energy Efficiency and Performance</a:t>
            </a:r>
          </a:p>
          <a:p>
            <a:pPr algn="ctr"/>
            <a:r>
              <a:rPr lang="en-US" sz="2000" dirty="0">
                <a:latin typeface="Aptos" panose="020B0004020202020204" pitchFamily="34" charset="0"/>
              </a:rPr>
              <a:t>(4) 1.5 Hp Atomizer Motors each Varimax V-40</a:t>
            </a:r>
          </a:p>
          <a:p>
            <a:pPr algn="ctr"/>
            <a:r>
              <a:rPr lang="en-US" sz="2000" dirty="0">
                <a:latin typeface="Aptos" panose="020B0004020202020204" pitchFamily="34" charset="0"/>
              </a:rPr>
              <a:t> 1100 BPD Throughput – 330 to 825 BPD Evaporation (30%-75%)</a:t>
            </a:r>
          </a:p>
        </p:txBody>
      </p:sp>
    </p:spTree>
    <p:extLst>
      <p:ext uri="{BB962C8B-B14F-4D97-AF65-F5344CB8AC3E}">
        <p14:creationId xmlns:p14="http://schemas.microsoft.com/office/powerpoint/2010/main" val="90029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89942-5219-C87D-30A6-81C7D4AAB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D7225-768A-4276-D107-456A94F05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596" y="1110436"/>
            <a:ext cx="9371949" cy="6816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ptos" panose="020B0004020202020204" pitchFamily="34" charset="0"/>
              </a:rPr>
              <a:t>Project Application Considerations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28B2D-2175-8DB8-731E-56308AB4D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3BDBB3-498A-42A7-F752-FDB890EBA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114E3-B156-2CA1-D8C2-48652CED7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2E23BBF8-C789-0A99-F732-0FF7CCBA052F}"/>
              </a:ext>
            </a:extLst>
          </p:cNvPr>
          <p:cNvSpPr txBox="1">
            <a:spLocks/>
          </p:cNvSpPr>
          <p:nvPr/>
        </p:nvSpPr>
        <p:spPr>
          <a:xfrm>
            <a:off x="1584356" y="6326499"/>
            <a:ext cx="10607645" cy="531501"/>
          </a:xfrm>
          <a:prstGeom prst="rect">
            <a:avLst/>
          </a:prstGeom>
          <a:solidFill>
            <a:srgbClr val="6AD8D5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ndara" panose="020E0502030303020204" pitchFamily="34" charset="0"/>
              </a:rPr>
              <a:t>  Phone: +1-888-501-2026</a:t>
            </a:r>
            <a:r>
              <a:rPr lang="en-US" sz="1400" dirty="0">
                <a:latin typeface="Congenial Black" panose="020F0502020204030204" pitchFamily="2" charset="0"/>
              </a:rPr>
              <a:t>			                                               	</a:t>
            </a:r>
            <a:r>
              <a:rPr lang="en-US" sz="1600" b="1" dirty="0">
                <a:latin typeface="Candara" panose="020E0502030303020204" pitchFamily="34" charset="0"/>
              </a:rPr>
              <a:t>                      Fast Track Water Disposal</a:t>
            </a:r>
          </a:p>
        </p:txBody>
      </p:sp>
      <p:pic>
        <p:nvPicPr>
          <p:cNvPr id="9" name="Picture 8" descr="A water droplet with text&#10;&#10;AI-generated content may be incorrect.">
            <a:extLst>
              <a:ext uri="{FF2B5EF4-FFF2-40B4-BE49-F238E27FC236}">
                <a16:creationId xmlns:a16="http://schemas.microsoft.com/office/drawing/2014/main" id="{82093C2F-65B4-7449-D5DE-4BD282226F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4473"/>
            <a:ext cx="3530851" cy="33313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8776A9-C55E-FB57-7D2C-949BB41CF54A}"/>
              </a:ext>
            </a:extLst>
          </p:cNvPr>
          <p:cNvSpPr txBox="1"/>
          <p:nvPr/>
        </p:nvSpPr>
        <p:spPr>
          <a:xfrm>
            <a:off x="2024546" y="2095000"/>
            <a:ext cx="915785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ptos" panose="020B0004020202020204" pitchFamily="34" charset="0"/>
              </a:rPr>
              <a:t>Desired Daily Evaporation Rate</a:t>
            </a:r>
          </a:p>
          <a:p>
            <a:pPr marL="457200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ptos" panose="020B0004020202020204" pitchFamily="34" charset="0"/>
              </a:rPr>
              <a:t>Local Climate</a:t>
            </a:r>
          </a:p>
          <a:p>
            <a:pPr marL="457200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ptos" panose="020B0004020202020204" pitchFamily="34" charset="0"/>
              </a:rPr>
              <a:t>Dimensions of Pond or Lined Pad</a:t>
            </a:r>
          </a:p>
          <a:p>
            <a:pPr marL="457200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ptos" panose="020B0004020202020204" pitchFamily="34" charset="0"/>
              </a:rPr>
              <a:t>Water Chemistry</a:t>
            </a:r>
          </a:p>
          <a:p>
            <a:pPr marL="457200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ptos" panose="020B0004020202020204" pitchFamily="34" charset="0"/>
              </a:rPr>
              <a:t>Materials of Construction</a:t>
            </a:r>
          </a:p>
          <a:p>
            <a:pPr marL="457200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ptos" panose="020B0004020202020204" pitchFamily="34" charset="0"/>
              </a:rPr>
              <a:t>Regulatory Requirements</a:t>
            </a:r>
          </a:p>
          <a:p>
            <a:pPr marL="457200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ptos" panose="020B0004020202020204" pitchFamily="34" charset="0"/>
              </a:rPr>
              <a:t>Location of Critical Infrastructure near Pond or Pad</a:t>
            </a:r>
          </a:p>
          <a:p>
            <a:pPr lvl="1">
              <a:spcAft>
                <a:spcPts val="300"/>
              </a:spcAft>
            </a:pPr>
            <a:r>
              <a:rPr lang="en-US" sz="2600" dirty="0">
                <a:latin typeface="Aptos" panose="020B0004020202020204" pitchFamily="34" charset="0"/>
              </a:rPr>
              <a:t>Transformers, Power Lines, Controls, etc.</a:t>
            </a:r>
          </a:p>
          <a:p>
            <a:pPr marL="742950" lvl="1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A5064-9696-4E01-A1E0-B3EEF16B7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D2C81-C058-0B1F-4116-848E6E9A9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542" y="1246238"/>
            <a:ext cx="9371949" cy="6816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ptos" panose="020B0004020202020204" pitchFamily="34" charset="0"/>
              </a:rPr>
              <a:t>Data Driven Performance Modeling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0CB37-E4BB-B307-BEE3-5B843B026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1107A-BF67-25E1-74F5-03E215121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A90CA-BBE6-A1F6-16CD-F08A3B3F3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A3F66B93-6386-E58F-3B66-B33BC5F51E5A}"/>
              </a:ext>
            </a:extLst>
          </p:cNvPr>
          <p:cNvSpPr txBox="1">
            <a:spLocks/>
          </p:cNvSpPr>
          <p:nvPr/>
        </p:nvSpPr>
        <p:spPr>
          <a:xfrm>
            <a:off x="1584356" y="6326499"/>
            <a:ext cx="10607645" cy="531501"/>
          </a:xfrm>
          <a:prstGeom prst="rect">
            <a:avLst/>
          </a:prstGeom>
          <a:solidFill>
            <a:srgbClr val="6AD8D5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ndara" panose="020E0502030303020204" pitchFamily="34" charset="0"/>
              </a:rPr>
              <a:t>  Phone: 1+-888-501-2026</a:t>
            </a:r>
            <a:r>
              <a:rPr lang="en-US" sz="1400" dirty="0">
                <a:latin typeface="Congenial Black" panose="020F0502020204030204" pitchFamily="2" charset="0"/>
              </a:rPr>
              <a:t>			                                               	</a:t>
            </a:r>
            <a:r>
              <a:rPr lang="en-US" sz="1600" b="1" dirty="0">
                <a:latin typeface="Candara" panose="020E0502030303020204" pitchFamily="34" charset="0"/>
              </a:rPr>
              <a:t>                      Fast Track Water Disposal</a:t>
            </a:r>
          </a:p>
        </p:txBody>
      </p:sp>
      <p:pic>
        <p:nvPicPr>
          <p:cNvPr id="9" name="Picture 8" descr="A water droplet with text&#10;&#10;AI-generated content may be incorrect.">
            <a:extLst>
              <a:ext uri="{FF2B5EF4-FFF2-40B4-BE49-F238E27FC236}">
                <a16:creationId xmlns:a16="http://schemas.microsoft.com/office/drawing/2014/main" id="{FFCE8D29-357B-E92B-DF12-CED8C7378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4473"/>
            <a:ext cx="3530851" cy="3331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286FA5-52B0-7155-236A-8FE90D755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621" y="2230802"/>
            <a:ext cx="5585790" cy="1651818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A9EE3B9-AEE6-E036-D8C2-53C93F8599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815573"/>
              </p:ext>
            </p:extLst>
          </p:nvPr>
        </p:nvGraphicFramePr>
        <p:xfrm>
          <a:off x="2180376" y="4162311"/>
          <a:ext cx="7831248" cy="2012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087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6A6FE-E777-D83A-150D-072D1A6E5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8F460-72F9-6A2E-399F-64A13370D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596" y="1110436"/>
            <a:ext cx="9371949" cy="6816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ptos" panose="020B0004020202020204" pitchFamily="34" charset="0"/>
              </a:rPr>
              <a:t>Overspray Protection Based on Wind Speed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52B73-F50A-9202-8B68-2E4699257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ACA9D-F5A7-72F9-3752-7E03273DD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F023F-8C23-46BF-8F00-FB7A770C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BD588B0-0C13-E884-318E-19F507002562}"/>
              </a:ext>
            </a:extLst>
          </p:cNvPr>
          <p:cNvSpPr txBox="1">
            <a:spLocks/>
          </p:cNvSpPr>
          <p:nvPr/>
        </p:nvSpPr>
        <p:spPr>
          <a:xfrm>
            <a:off x="1584356" y="6326499"/>
            <a:ext cx="10607645" cy="531501"/>
          </a:xfrm>
          <a:prstGeom prst="rect">
            <a:avLst/>
          </a:prstGeom>
          <a:solidFill>
            <a:srgbClr val="6AD8D5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ndara" panose="020E0502030303020204" pitchFamily="34" charset="0"/>
              </a:rPr>
              <a:t>  Phone: +1-888-501-2026</a:t>
            </a:r>
            <a:r>
              <a:rPr lang="en-US" sz="1400" dirty="0">
                <a:latin typeface="Congenial Black" panose="020F0502020204030204" pitchFamily="2" charset="0"/>
              </a:rPr>
              <a:t>			                                               	</a:t>
            </a:r>
            <a:r>
              <a:rPr lang="en-US" sz="1600" b="1" dirty="0">
                <a:latin typeface="Candara" panose="020E0502030303020204" pitchFamily="34" charset="0"/>
              </a:rPr>
              <a:t>                      Fast Track Water Disposal</a:t>
            </a:r>
          </a:p>
        </p:txBody>
      </p:sp>
      <p:pic>
        <p:nvPicPr>
          <p:cNvPr id="9" name="Picture 8" descr="A water droplet with text&#10;&#10;AI-generated content may be incorrect.">
            <a:extLst>
              <a:ext uri="{FF2B5EF4-FFF2-40B4-BE49-F238E27FC236}">
                <a16:creationId xmlns:a16="http://schemas.microsoft.com/office/drawing/2014/main" id="{C9007303-DE5C-E915-1206-B27287E786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4473"/>
            <a:ext cx="3530851" cy="3331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54EEB2-7B86-8DBD-CE96-EA29D6CFD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284" y="1875228"/>
            <a:ext cx="7385432" cy="425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8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FDBC9-F13E-B24D-B3F1-09389B8A7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F491A-3944-FC38-9409-5BCCBF333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650" y="1200971"/>
            <a:ext cx="9371949" cy="6816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ptos" panose="020B0004020202020204" pitchFamily="34" charset="0"/>
              </a:rPr>
              <a:t>Data Collection and Remote Monitoring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E1B3D-187A-2200-62C3-A5DBFC7C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92278-91C5-A224-A7AE-469038C9B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9AF2F8-D6F6-32C3-050E-B5A4B3E62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0B588C13-9CB2-EFCB-2EA4-0BA7A64D036D}"/>
              </a:ext>
            </a:extLst>
          </p:cNvPr>
          <p:cNvSpPr txBox="1">
            <a:spLocks/>
          </p:cNvSpPr>
          <p:nvPr/>
        </p:nvSpPr>
        <p:spPr>
          <a:xfrm>
            <a:off x="1584356" y="6326499"/>
            <a:ext cx="10607645" cy="531501"/>
          </a:xfrm>
          <a:prstGeom prst="rect">
            <a:avLst/>
          </a:prstGeom>
          <a:solidFill>
            <a:srgbClr val="6AD8D5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ndara" panose="020E0502030303020204" pitchFamily="34" charset="0"/>
              </a:rPr>
              <a:t>  Phone: +1-888-501-2026</a:t>
            </a:r>
            <a:r>
              <a:rPr lang="en-US" sz="1400" dirty="0">
                <a:latin typeface="Congenial Black" panose="020F0502020204030204" pitchFamily="2" charset="0"/>
              </a:rPr>
              <a:t>			                                               	</a:t>
            </a:r>
            <a:r>
              <a:rPr lang="en-US" sz="1600" b="1" dirty="0">
                <a:latin typeface="Candara" panose="020E0502030303020204" pitchFamily="34" charset="0"/>
              </a:rPr>
              <a:t>                      Fast Track Water Disposal</a:t>
            </a:r>
          </a:p>
        </p:txBody>
      </p:sp>
      <p:pic>
        <p:nvPicPr>
          <p:cNvPr id="9" name="Picture 8" descr="A water droplet with text&#10;&#10;AI-generated content may be incorrect.">
            <a:extLst>
              <a:ext uri="{FF2B5EF4-FFF2-40B4-BE49-F238E27FC236}">
                <a16:creationId xmlns:a16="http://schemas.microsoft.com/office/drawing/2014/main" id="{0CBFE59F-CA09-6935-8D28-E013D2497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4473"/>
            <a:ext cx="3530851" cy="3331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18BFE3-6C8D-F899-BDCE-500361536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63"/>
          <a:stretch/>
        </p:blipFill>
        <p:spPr>
          <a:xfrm>
            <a:off x="2559113" y="2048821"/>
            <a:ext cx="7073773" cy="1896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7E528F-7E0F-F4A3-C6C1-FD992311AA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14"/>
          <a:stretch/>
        </p:blipFill>
        <p:spPr>
          <a:xfrm>
            <a:off x="2254312" y="4255724"/>
            <a:ext cx="7683374" cy="176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5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058CB-9787-E448-C07E-CC9E14296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57D88-8089-5AAF-3ED9-3A1F3B2F8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596" y="1110436"/>
            <a:ext cx="9371949" cy="6816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ptos" panose="020B0004020202020204" pitchFamily="34" charset="0"/>
              </a:rPr>
              <a:t>Remote System Monitoring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DC088-9CB7-1E3E-AB0A-EFAAD9868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B0F5D-ECF5-B3AE-64C5-B91DCEFC4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3FAD5-F0B2-058C-2F5F-BBF13507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A2365FC0-33B9-AD63-2157-7013FD89F535}"/>
              </a:ext>
            </a:extLst>
          </p:cNvPr>
          <p:cNvSpPr txBox="1">
            <a:spLocks/>
          </p:cNvSpPr>
          <p:nvPr/>
        </p:nvSpPr>
        <p:spPr>
          <a:xfrm>
            <a:off x="1584356" y="6326499"/>
            <a:ext cx="10607645" cy="531501"/>
          </a:xfrm>
          <a:prstGeom prst="rect">
            <a:avLst/>
          </a:prstGeom>
          <a:solidFill>
            <a:srgbClr val="6AD8D5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ndara" panose="020E0502030303020204" pitchFamily="34" charset="0"/>
              </a:rPr>
              <a:t>  Phone: +1-888-501-2026</a:t>
            </a:r>
            <a:r>
              <a:rPr lang="en-US" sz="1400" dirty="0">
                <a:latin typeface="Congenial Black" panose="020F0502020204030204" pitchFamily="2" charset="0"/>
              </a:rPr>
              <a:t>			                                               	</a:t>
            </a:r>
            <a:r>
              <a:rPr lang="en-US" sz="1600" b="1" dirty="0">
                <a:latin typeface="Candara" panose="020E0502030303020204" pitchFamily="34" charset="0"/>
              </a:rPr>
              <a:t>                      Fast Track Water Disposal</a:t>
            </a:r>
          </a:p>
        </p:txBody>
      </p:sp>
      <p:pic>
        <p:nvPicPr>
          <p:cNvPr id="9" name="Picture 8" descr="A water droplet with text&#10;&#10;AI-generated content may be incorrect.">
            <a:extLst>
              <a:ext uri="{FF2B5EF4-FFF2-40B4-BE49-F238E27FC236}">
                <a16:creationId xmlns:a16="http://schemas.microsoft.com/office/drawing/2014/main" id="{B275F0E7-31EF-D059-245C-88CFC5140C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4473"/>
            <a:ext cx="3530851" cy="3331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82419D-590C-014E-AEB9-F0880C8CB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61" y="2032224"/>
            <a:ext cx="9912417" cy="409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8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A429B24F14F248AC9E5CBF69444C48" ma:contentTypeVersion="15" ma:contentTypeDescription="Create a new document." ma:contentTypeScope="" ma:versionID="5521b7263cd5dae2ef34f53dfd4ece82">
  <xsd:schema xmlns:xsd="http://www.w3.org/2001/XMLSchema" xmlns:xs="http://www.w3.org/2001/XMLSchema" xmlns:p="http://schemas.microsoft.com/office/2006/metadata/properties" xmlns:ns2="f148d386-d1ee-4d87-a4e7-37cf163997d1" xmlns:ns3="ff640d21-f3ee-49e1-96f5-86b93819b872" targetNamespace="http://schemas.microsoft.com/office/2006/metadata/properties" ma:root="true" ma:fieldsID="de3970c4b366260bf703fb5b0521a9d2" ns2:_="" ns3:_="">
    <xsd:import namespace="f148d386-d1ee-4d87-a4e7-37cf163997d1"/>
    <xsd:import namespace="ff640d21-f3ee-49e1-96f5-86b93819b8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48d386-d1ee-4d87-a4e7-37cf163997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4b51ade-7a7b-4740-8762-c16e4966e4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640d21-f3ee-49e1-96f5-86b93819b87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8622268-f8f2-40f8-aa39-8a79c7c083c5}" ma:internalName="TaxCatchAll" ma:showField="CatchAllData" ma:web="ff640d21-f3ee-49e1-96f5-86b93819b8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f640d21-f3ee-49e1-96f5-86b93819b872" xsi:nil="true"/>
    <lcf76f155ced4ddcb4097134ff3c332f xmlns="f148d386-d1ee-4d87-a4e7-37cf163997d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5A3C5C0-2556-494B-AFA0-70D98AF0FC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48d386-d1ee-4d87-a4e7-37cf163997d1"/>
    <ds:schemaRef ds:uri="ff640d21-f3ee-49e1-96f5-86b93819b8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648530-51E7-48F8-BFB7-4656569DDD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0B86E8-B3B5-4F68-9B9A-547248CDB359}">
  <ds:schemaRefs>
    <ds:schemaRef ds:uri="http://schemas.microsoft.com/office/2006/metadata/properties"/>
    <ds:schemaRef ds:uri="http://schemas.microsoft.com/office/infopath/2007/PartnerControls"/>
    <ds:schemaRef ds:uri="ff640d21-f3ee-49e1-96f5-86b93819b872"/>
    <ds:schemaRef ds:uri="f148d386-d1ee-4d87-a4e7-37cf163997d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Nature ecology education photo presentation</Template>
  <TotalTime>178</TotalTime>
  <Words>702</Words>
  <Application>Microsoft Office PowerPoint</Application>
  <PresentationFormat>Widescreen</PresentationFormat>
  <Paragraphs>137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Ecology 16x9</vt:lpstr>
      <vt:lpstr>   </vt:lpstr>
      <vt:lpstr>Varimax V- 40 Evaporation System</vt:lpstr>
      <vt:lpstr>Portable Scalable Design</vt:lpstr>
      <vt:lpstr>E3’s Superior Evaporation Technology</vt:lpstr>
      <vt:lpstr>Project Application Considerations</vt:lpstr>
      <vt:lpstr>Data Driven Performance Modeling</vt:lpstr>
      <vt:lpstr>Overspray Protection Based on Wind Speed</vt:lpstr>
      <vt:lpstr>Data Collection and Remote Monitoring</vt:lpstr>
      <vt:lpstr>Remote System Monitoring</vt:lpstr>
      <vt:lpstr>Remote HMI Access and Control</vt:lpstr>
      <vt:lpstr>EPA National Ambient Air Quality Standards PM2.5 and PM10</vt:lpstr>
      <vt:lpstr>O&amp;G Produced Water</vt:lpstr>
      <vt:lpstr>Mining Process Water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Kellie Abbott</dc:creator>
  <cp:lastModifiedBy>Kellie Abbott</cp:lastModifiedBy>
  <cp:revision>10</cp:revision>
  <dcterms:created xsi:type="dcterms:W3CDTF">2025-05-22T15:38:10Z</dcterms:created>
  <dcterms:modified xsi:type="dcterms:W3CDTF">2025-05-28T13:37:58Z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0x01010037A429B24F14F248AC9E5CBF69444C48</vt:lpwstr>
  </property>
  <property fmtid="{D5CDD505-2E9C-101B-9397-08002B2CF9AE}" pid="3" name="MediaServiceImageTags">
    <vt:lpwstr/>
  </property>
</Properties>
</file>